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65" r:id="rId14"/>
    <p:sldId id="266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586FA1-4C8D-5714-EE0C-D5AE2ADF5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C1FBDB8-DFE5-E3C5-3D42-34A385BB5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5844FE1-3C94-E3DA-0276-FD3CC1A6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4B2F-6466-493A-96C5-A3996AB9F0E3}" type="datetimeFigureOut">
              <a:rPr lang="hu-HU" smtClean="0"/>
              <a:t>2024. 04. 04.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A700693-A476-A677-3FE4-DA380C61C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5391012-6EB7-A69B-69D0-5D3827CD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F21B-E62B-4D4F-A18E-9C2EBD807A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675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245573-DF19-59A3-AC58-6B51C180C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F35645F-E3DF-D200-49B0-99E57565A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B3CEE3F-7D3C-5AAB-C914-C4F6940E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4B2F-6466-493A-96C5-A3996AB9F0E3}" type="datetimeFigureOut">
              <a:rPr lang="hu-HU" smtClean="0"/>
              <a:t>2024. 04. 04.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ACC7482-AB5F-DBE5-0C40-79AD6191F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7FD39A-04F3-DBB8-0ED4-64D56C7F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F21B-E62B-4D4F-A18E-9C2EBD807A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725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E11D7B7-17EB-81B9-CE29-9B751E3BB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33686F5-E80D-443E-B488-7B8118364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4A63D0A-67C4-7E57-8E08-BBD28221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4B2F-6466-493A-96C5-A3996AB9F0E3}" type="datetimeFigureOut">
              <a:rPr lang="hu-HU" smtClean="0"/>
              <a:t>2024. 04. 04.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3326905-8F57-7B4B-9721-8A04FA0B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ECF1800-ABD2-EEE5-788E-2E6898656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F21B-E62B-4D4F-A18E-9C2EBD807A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500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27090F-E7C1-D9C2-C124-9623D061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C207E22-EA0B-6F0D-B6CD-BDE0D3931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0100D16-220A-CACE-E7C7-52B16E21A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4B2F-6466-493A-96C5-A3996AB9F0E3}" type="datetimeFigureOut">
              <a:rPr lang="hu-HU" smtClean="0"/>
              <a:t>2024. 04. 04.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240E23-1588-99BB-3B25-77CC3DE07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C90E233-A9DD-4A0F-47B1-5D328204A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F21B-E62B-4D4F-A18E-9C2EBD807A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392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12C98F-E402-FEFE-93E3-C718A2880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C2CA1DE-7A9B-EE85-A989-57382EE4C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665442F-90B6-68C9-EBC0-E49697358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4B2F-6466-493A-96C5-A3996AB9F0E3}" type="datetimeFigureOut">
              <a:rPr lang="hu-HU" smtClean="0"/>
              <a:t>2024. 04. 04.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4DF825E-FFB1-C66B-83A3-B7FABCE37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E0BDCDE-8371-7F42-CBE5-C9CC6968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F21B-E62B-4D4F-A18E-9C2EBD807A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697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6B6E22-7E1B-9E23-DBCD-0BA04ABE6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0F46A35-7703-677A-100D-B3C3646E8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C3837B2-943E-B949-8981-F26040EA8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B3DA103-AA8E-DF1D-007A-243DEDA48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4B2F-6466-493A-96C5-A3996AB9F0E3}" type="datetimeFigureOut">
              <a:rPr lang="hu-HU" smtClean="0"/>
              <a:t>2024. 04. 04.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AE3DCCC-61C7-0FF1-621B-A3F82ABDE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6752D5E-905C-6E0F-C898-55057A4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F21B-E62B-4D4F-A18E-9C2EBD807A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741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6B1620-DA20-B3F0-D534-B36FDAC0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FFA9B62-4C8F-3046-E19F-03782888B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CD83D5B-17E0-C6E7-AD8F-9D1C6EF28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954E8E1-8010-00E6-8D7B-96E70602D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E0CE7F7-B371-D40A-C988-6BEF20D678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6E9649A1-EDBE-8529-E1D8-3D2C1F1E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4B2F-6466-493A-96C5-A3996AB9F0E3}" type="datetimeFigureOut">
              <a:rPr lang="hu-HU" smtClean="0"/>
              <a:t>2024. 04. 04.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C7C5BE4-8BB4-3A78-0433-E90C0B0D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D372C44-76CF-084A-E155-48EB88B9C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F21B-E62B-4D4F-A18E-9C2EBD807A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2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AE2E66-2E7C-F96E-7B22-D506130D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DB26941-C014-3D9F-6B9D-226BBEE59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4B2F-6466-493A-96C5-A3996AB9F0E3}" type="datetimeFigureOut">
              <a:rPr lang="hu-HU" smtClean="0"/>
              <a:t>2024. 04. 04.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43543C0-17ED-1835-282F-3C8FB58B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468D3C3-7C72-E763-F377-7B22A446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F21B-E62B-4D4F-A18E-9C2EBD807A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497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EACD299-A8D1-B930-CDA4-A206AC22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4B2F-6466-493A-96C5-A3996AB9F0E3}" type="datetimeFigureOut">
              <a:rPr lang="hu-HU" smtClean="0"/>
              <a:t>2024. 04. 04.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0ACD7E2-BC00-C41C-9CB8-3724C191A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3D3BBCB-2BAA-E282-2B5D-FBD781F71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F21B-E62B-4D4F-A18E-9C2EBD807A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655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A74B2B-F55D-47E5-C9BB-0F9D34D70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F24423-1BA7-1584-EB45-1E730918C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1263353-7C0A-B56C-DF1B-9803D841B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B31F7A0-24CD-43A9-8075-441E35AA6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4B2F-6466-493A-96C5-A3996AB9F0E3}" type="datetimeFigureOut">
              <a:rPr lang="hu-HU" smtClean="0"/>
              <a:t>2024. 04. 04.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6D762F1-95B8-8A24-571B-E6B8AF6B1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C5E2F36-D5D6-21A3-8DDE-BE9DFC78A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F21B-E62B-4D4F-A18E-9C2EBD807A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268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4DD82B-3507-769C-98C7-A55D9F0C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447BED1-2CF7-69B3-B7D4-4058BE8EC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0B1771F-21FB-2AB4-3D3D-96FEE0CD5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BF86932-DBF6-3DF2-2556-06DDA671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4B2F-6466-493A-96C5-A3996AB9F0E3}" type="datetimeFigureOut">
              <a:rPr lang="hu-HU" smtClean="0"/>
              <a:t>2024. 04. 04.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09CB2A3-6CFF-38DE-05EC-6FD757EEE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7D0181F-0D9D-E7FE-6B4F-8F1E6A92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F21B-E62B-4D4F-A18E-9C2EBD807A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8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900042B-9576-955E-2DC7-21CA29D9C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AD8E0CD-7FEA-3C08-86F0-BBA93251F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290C98A-74E3-8289-84C9-F8452D056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04B2F-6466-493A-96C5-A3996AB9F0E3}" type="datetimeFigureOut">
              <a:rPr lang="hu-HU" smtClean="0"/>
              <a:t>2024. 04. 04.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C7807EC-97FE-5F69-7E85-F51EDA45A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8CF3DC8-4DCE-1027-D660-64F9C11FD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6F21B-E62B-4D4F-A18E-9C2EBD807A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451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s://ivscc.gsfc.nasa.gov/" TargetMode="External"/><Relationship Id="rId7" Type="http://schemas.openxmlformats.org/officeDocument/2006/relationships/hyperlink" Target="http://igfs.topo.auth.gr/" TargetMode="External"/><Relationship Id="rId12" Type="http://schemas.openxmlformats.org/officeDocument/2006/relationships/image" Target="../media/image19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hyperlink" Target="https://www.psmsl.org/" TargetMode="External"/><Relationship Id="rId5" Type="http://schemas.openxmlformats.org/officeDocument/2006/relationships/hyperlink" Target="http://www.isgeoid.polimi.it/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hyperlink" Target="https://ilrs.gsfc.nasa.gov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tiff"/><Relationship Id="rId7" Type="http://schemas.openxmlformats.org/officeDocument/2006/relationships/image" Target="../media/image23.sv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11" Type="http://schemas.openxmlformats.org/officeDocument/2006/relationships/image" Target="../media/image21.wmf"/><Relationship Id="rId5" Type="http://schemas.openxmlformats.org/officeDocument/2006/relationships/image" Target="../media/image23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7vnJntX6YOs?feature=oembed" TargetMode="External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gs.org/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12" Type="http://schemas.openxmlformats.org/officeDocument/2006/relationships/hyperlink" Target="http://igets.u-strasbg.fr/" TargetMode="External"/><Relationship Id="rId2" Type="http://schemas.openxmlformats.org/officeDocument/2006/relationships/image" Target="../media/image2.tiff"/><Relationship Id="rId16" Type="http://schemas.openxmlformats.org/officeDocument/2006/relationships/hyperlink" Target="https://www.iers.org/IERS/EN/Home/home_node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cgem.gfz-potsdam.de/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5" Type="http://schemas.openxmlformats.org/officeDocument/2006/relationships/image" Target="../media/image14.jpeg"/><Relationship Id="rId10" Type="http://schemas.openxmlformats.org/officeDocument/2006/relationships/hyperlink" Target="https://bgi.obs-mip.fr/" TargetMode="External"/><Relationship Id="rId4" Type="http://schemas.openxmlformats.org/officeDocument/2006/relationships/hyperlink" Target="https://idems.maps.arcgis.com/home/index.html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https://ids-dori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F5D3E5-C517-2E3B-86DE-691DEB44A4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accent5">
                    <a:lumMod val="75000"/>
                  </a:schemeClr>
                </a:solidFill>
                <a:latin typeface="Minion Pro" panose="02040503050306020203" pitchFamily="18" charset="0"/>
              </a:rPr>
              <a:t>Nemzetközi Geodéziai Szövetség </a:t>
            </a:r>
          </a:p>
        </p:txBody>
      </p:sp>
      <p:pic>
        <p:nvPicPr>
          <p:cNvPr id="5" name="Kép 4" descr="A képen tervezés látható&#10;&#10;Automatikusan generált leírás közepes megbízhatósággal">
            <a:extLst>
              <a:ext uri="{FF2B5EF4-FFF2-40B4-BE49-F238E27FC236}">
                <a16:creationId xmlns:a16="http://schemas.microsoft.com/office/drawing/2014/main" id="{6F627F8D-0F0C-ED86-70EC-ADC894B5B96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482" y="3647968"/>
            <a:ext cx="1944546" cy="1933872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628AE671-B8DF-483E-3EDE-910C13EFCF27}"/>
              </a:ext>
            </a:extLst>
          </p:cNvPr>
          <p:cNvSpPr txBox="1"/>
          <p:nvPr/>
        </p:nvSpPr>
        <p:spPr>
          <a:xfrm>
            <a:off x="5161733" y="5719845"/>
            <a:ext cx="215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Alapítva: 1862</a:t>
            </a:r>
          </a:p>
        </p:txBody>
      </p:sp>
    </p:spTree>
    <p:extLst>
      <p:ext uri="{BB962C8B-B14F-4D97-AF65-F5344CB8AC3E}">
        <p14:creationId xmlns:p14="http://schemas.microsoft.com/office/powerpoint/2010/main" val="29173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B045C-D93A-B07A-F68D-CE7CE211B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7D222CAF-2FD3-9185-269E-89B3742C18D4}"/>
              </a:ext>
            </a:extLst>
          </p:cNvPr>
          <p:cNvSpPr txBox="1"/>
          <p:nvPr/>
        </p:nvSpPr>
        <p:spPr>
          <a:xfrm>
            <a:off x="376741" y="270228"/>
            <a:ext cx="4161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accent5">
                    <a:lumMod val="75000"/>
                  </a:schemeClr>
                </a:solidFill>
                <a:latin typeface="Minion Pro" panose="02040503050306020203" pitchFamily="18" charset="0"/>
              </a:rPr>
              <a:t>Az IAG szolgálatai</a:t>
            </a:r>
          </a:p>
        </p:txBody>
      </p:sp>
      <p:pic>
        <p:nvPicPr>
          <p:cNvPr id="4" name="Kép 3" descr="A képen tervezés látható&#10;&#10;Automatikusan generált leírás közepes megbízhatósággal">
            <a:extLst>
              <a:ext uri="{FF2B5EF4-FFF2-40B4-BE49-F238E27FC236}">
                <a16:creationId xmlns:a16="http://schemas.microsoft.com/office/drawing/2014/main" id="{296C5359-B300-D817-104A-F474532A00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617" y="5796992"/>
            <a:ext cx="859301" cy="854584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21475519-E4F2-68B4-9DA2-40629EFF678C}"/>
              </a:ext>
            </a:extLst>
          </p:cNvPr>
          <p:cNvSpPr txBox="1"/>
          <p:nvPr/>
        </p:nvSpPr>
        <p:spPr>
          <a:xfrm>
            <a:off x="1572322" y="3917929"/>
            <a:ext cx="6319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006932"/>
                </a:solidFill>
                <a:effectLst/>
                <a:latin typeface="Roboto" panose="02000000000000000000" pitchFamily="2" charset="0"/>
                <a:hlinkClick r:id="rId3"/>
              </a:rPr>
              <a:t>International VLBI Service for Geodesy and Astrometry (IVS)</a:t>
            </a:r>
            <a:endParaRPr lang="en-US" b="0" i="0" dirty="0">
              <a:solidFill>
                <a:srgbClr val="00693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57927C3-9CB1-E29B-81A4-C3C37559F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23" y="1168378"/>
            <a:ext cx="621101" cy="52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3E966265-CE92-3898-890D-B344B2C8A52B}"/>
              </a:ext>
            </a:extLst>
          </p:cNvPr>
          <p:cNvSpPr txBox="1"/>
          <p:nvPr/>
        </p:nvSpPr>
        <p:spPr>
          <a:xfrm>
            <a:off x="1572322" y="1168378"/>
            <a:ext cx="6367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u="none" strike="noStrike" dirty="0">
                <a:solidFill>
                  <a:srgbClr val="006932"/>
                </a:solidFill>
                <a:effectLst/>
                <a:latin typeface="Roboto" panose="02000000000000000000" pitchFamily="2" charset="0"/>
                <a:hlinkClick r:id="rId5"/>
              </a:rPr>
              <a:t>International Service for the Geoid (ISG)</a:t>
            </a:r>
            <a:endParaRPr lang="en-US" b="0" i="0" dirty="0">
              <a:solidFill>
                <a:srgbClr val="006932"/>
              </a:solidFill>
              <a:effectLst/>
              <a:latin typeface="Roboto" panose="02000000000000000000" pitchFamily="2" charset="0"/>
            </a:endParaRPr>
          </a:p>
          <a:p>
            <a:endParaRPr lang="hu-HU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271C6F4D-F9D8-88AA-71A8-DAE24B23F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72" y="1932581"/>
            <a:ext cx="807660" cy="45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131DDA45-A7F6-8833-25C5-52B752F4021F}"/>
              </a:ext>
            </a:extLst>
          </p:cNvPr>
          <p:cNvSpPr txBox="1"/>
          <p:nvPr/>
        </p:nvSpPr>
        <p:spPr>
          <a:xfrm>
            <a:off x="1572322" y="1932581"/>
            <a:ext cx="6779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u="none" strike="noStrike" dirty="0">
                <a:solidFill>
                  <a:srgbClr val="006932"/>
                </a:solidFill>
                <a:effectLst/>
                <a:latin typeface="Roboto" panose="02000000000000000000" pitchFamily="2" charset="0"/>
                <a:hlinkClick r:id="rId7"/>
              </a:rPr>
              <a:t>International Gravity Field Service (IGFS)</a:t>
            </a:r>
            <a:endParaRPr lang="en-US" b="0" i="0" dirty="0">
              <a:solidFill>
                <a:srgbClr val="006932"/>
              </a:solidFill>
              <a:effectLst/>
              <a:latin typeface="Roboto" panose="02000000000000000000" pitchFamily="2" charset="0"/>
            </a:endParaRPr>
          </a:p>
          <a:p>
            <a:endParaRPr lang="hu-HU" dirty="0"/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A7CDFA0D-CE93-6CE1-596D-D5D46DC18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23" y="2550287"/>
            <a:ext cx="565620" cy="42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4F8C448E-A986-A179-30D7-3AE0816F98CE}"/>
              </a:ext>
            </a:extLst>
          </p:cNvPr>
          <p:cNvSpPr txBox="1"/>
          <p:nvPr/>
        </p:nvSpPr>
        <p:spPr>
          <a:xfrm>
            <a:off x="1572322" y="2598970"/>
            <a:ext cx="5447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0" i="0" u="none" strike="noStrike" dirty="0">
                <a:solidFill>
                  <a:srgbClr val="006932"/>
                </a:solidFill>
                <a:effectLst/>
                <a:latin typeface="Roboto" panose="02000000000000000000" pitchFamily="2" charset="0"/>
                <a:hlinkClick r:id="rId9"/>
              </a:rPr>
              <a:t>International </a:t>
            </a:r>
            <a:r>
              <a:rPr lang="hu-HU" b="0" i="0" u="none" strike="noStrike" dirty="0" err="1">
                <a:solidFill>
                  <a:srgbClr val="006932"/>
                </a:solidFill>
                <a:effectLst/>
                <a:latin typeface="Roboto" panose="02000000000000000000" pitchFamily="2" charset="0"/>
                <a:hlinkClick r:id="rId9"/>
              </a:rPr>
              <a:t>Laser</a:t>
            </a:r>
            <a:r>
              <a:rPr lang="hu-HU" b="0" i="0" u="none" strike="noStrike" dirty="0">
                <a:solidFill>
                  <a:srgbClr val="006932"/>
                </a:solidFill>
                <a:effectLst/>
                <a:latin typeface="Roboto" panose="02000000000000000000" pitchFamily="2" charset="0"/>
                <a:hlinkClick r:id="rId9"/>
              </a:rPr>
              <a:t> Ranging Service (ILRS)</a:t>
            </a:r>
            <a:endParaRPr lang="hu-HU" b="0" i="0" dirty="0">
              <a:solidFill>
                <a:srgbClr val="006932"/>
              </a:solidFill>
              <a:effectLst/>
              <a:latin typeface="Roboto" panose="02000000000000000000" pitchFamily="2" charset="0"/>
            </a:endParaRPr>
          </a:p>
          <a:p>
            <a:endParaRPr lang="hu-HU" dirty="0"/>
          </a:p>
        </p:txBody>
      </p:sp>
      <p:pic>
        <p:nvPicPr>
          <p:cNvPr id="6152" name="Picture 8">
            <a:extLst>
              <a:ext uri="{FF2B5EF4-FFF2-40B4-BE49-F238E27FC236}">
                <a16:creationId xmlns:a16="http://schemas.microsoft.com/office/drawing/2014/main" id="{44841BA3-F5B7-C464-6CF0-9E52F53E9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80" y="3361267"/>
            <a:ext cx="744344" cy="24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55DC2A26-65D0-0C93-7F82-0E9A4D9DB151}"/>
              </a:ext>
            </a:extLst>
          </p:cNvPr>
          <p:cNvSpPr txBox="1"/>
          <p:nvPr/>
        </p:nvSpPr>
        <p:spPr>
          <a:xfrm>
            <a:off x="1572322" y="3304558"/>
            <a:ext cx="544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4773B4"/>
                </a:solidFill>
                <a:effectLst/>
                <a:latin typeface="Roboto" panose="02000000000000000000" pitchFamily="2" charset="0"/>
                <a:hlinkClick r:id="rId11"/>
              </a:rPr>
              <a:t>Permanent Service for Mean Sea Level (PSMSL)</a:t>
            </a:r>
            <a:endParaRPr lang="en-US" b="0" i="0" dirty="0">
              <a:solidFill>
                <a:srgbClr val="00693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6154" name="Picture 10">
            <a:extLst>
              <a:ext uri="{FF2B5EF4-FFF2-40B4-BE49-F238E27FC236}">
                <a16:creationId xmlns:a16="http://schemas.microsoft.com/office/drawing/2014/main" id="{17C74B3A-6004-C01C-E162-D6AC1AF75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0" y="3856673"/>
            <a:ext cx="632634" cy="55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F6F82-9DCD-3B5A-9222-716A38A0B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379D7AA9-A431-E57E-ABE6-097790550DA7}"/>
              </a:ext>
            </a:extLst>
          </p:cNvPr>
          <p:cNvSpPr txBox="1"/>
          <p:nvPr/>
        </p:nvSpPr>
        <p:spPr>
          <a:xfrm>
            <a:off x="376741" y="270228"/>
            <a:ext cx="4728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accent5">
                    <a:lumMod val="75000"/>
                  </a:schemeClr>
                </a:solidFill>
                <a:latin typeface="Minion Pro" panose="02040503050306020203" pitchFamily="18" charset="0"/>
              </a:rPr>
              <a:t>IAG Projekt és ICC-k</a:t>
            </a:r>
          </a:p>
        </p:txBody>
      </p:sp>
      <p:pic>
        <p:nvPicPr>
          <p:cNvPr id="4" name="Kép 3" descr="A képen tervezés látható&#10;&#10;Automatikusan generált leírás közepes megbízhatósággal">
            <a:extLst>
              <a:ext uri="{FF2B5EF4-FFF2-40B4-BE49-F238E27FC236}">
                <a16:creationId xmlns:a16="http://schemas.microsoft.com/office/drawing/2014/main" id="{DBEF61A6-A69B-6973-E078-C5D8FBA9202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617" y="5796992"/>
            <a:ext cx="859301" cy="854584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84C51BC6-7D4A-1C6B-4FD9-91B33DD4E801}"/>
              </a:ext>
            </a:extLst>
          </p:cNvPr>
          <p:cNvSpPr txBox="1"/>
          <p:nvPr/>
        </p:nvSpPr>
        <p:spPr>
          <a:xfrm>
            <a:off x="376741" y="1092820"/>
            <a:ext cx="1122052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ICC </a:t>
            </a:r>
            <a:r>
              <a:rPr lang="hu-HU" sz="2800" b="1" dirty="0" err="1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on</a:t>
            </a:r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 </a:t>
            </a:r>
            <a:r>
              <a:rPr lang="hu-HU" sz="2800" b="1" dirty="0" err="1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Theory</a:t>
            </a:r>
            <a:endParaRPr lang="hu-HU" sz="2800" b="1" dirty="0">
              <a:solidFill>
                <a:schemeClr val="accent6">
                  <a:lumMod val="75000"/>
                </a:schemeClr>
              </a:solidFill>
              <a:latin typeface="Minion Pro" panose="02040503050306020203" pitchFamily="18" charset="0"/>
            </a:endParaRPr>
          </a:p>
          <a:p>
            <a:pPr algn="l"/>
            <a:endParaRPr lang="hu-HU" sz="2800" b="1" dirty="0">
              <a:solidFill>
                <a:schemeClr val="accent6">
                  <a:lumMod val="75000"/>
                </a:schemeClr>
              </a:solidFill>
              <a:latin typeface="Minion Pro" panose="02040503050306020203" pitchFamily="18" charset="0"/>
            </a:endParaRPr>
          </a:p>
          <a:p>
            <a:pPr algn="l"/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ICC </a:t>
            </a:r>
            <a:r>
              <a:rPr lang="hu-HU" sz="2800" b="1" dirty="0" err="1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on</a:t>
            </a:r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 </a:t>
            </a:r>
            <a:r>
              <a:rPr lang="hu-HU" sz="2800" b="1" dirty="0" err="1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Geodesy</a:t>
            </a:r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 </a:t>
            </a:r>
            <a:r>
              <a:rPr lang="hu-HU" sz="2800" b="1" dirty="0" err="1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for</a:t>
            </a:r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 </a:t>
            </a:r>
            <a:r>
              <a:rPr lang="hu-HU" sz="2800" b="1" dirty="0" err="1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Climate</a:t>
            </a:r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:</a:t>
            </a:r>
          </a:p>
          <a:p>
            <a:pPr algn="l"/>
            <a:r>
              <a:rPr lang="hu-HU" sz="2800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- </a:t>
            </a:r>
            <a:r>
              <a:rPr lang="hu-HU" sz="2000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éghajlatváltozás hatása a földforgás paraméterekre</a:t>
            </a:r>
          </a:p>
          <a:p>
            <a:pPr algn="l"/>
            <a:r>
              <a:rPr lang="hu-HU" sz="2000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- geodéziai troposzféra becslések minőségellenőrzése éghajlatváltozási alkalmazásokhoz</a:t>
            </a:r>
          </a:p>
          <a:p>
            <a:pPr algn="l"/>
            <a:r>
              <a:rPr lang="hu-HU" sz="2000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- geodéziai adatok alkalmazása a pólusok éghajlatváltozási hatásainak modellezésére</a:t>
            </a:r>
          </a:p>
          <a:p>
            <a:pPr algn="l"/>
            <a:r>
              <a:rPr lang="hu-HU" sz="2000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- tengerszint és felszínmozgás</a:t>
            </a:r>
          </a:p>
          <a:p>
            <a:pPr algn="l"/>
            <a:r>
              <a:rPr lang="hu-HU" sz="2000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- a monszun megértése geodéziai eszközökkel</a:t>
            </a:r>
          </a:p>
          <a:p>
            <a:pPr algn="l"/>
            <a:r>
              <a:rPr lang="hu-HU" sz="2000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- éghajlat indukált </a:t>
            </a:r>
            <a:r>
              <a:rPr lang="hu-HU" sz="2000" dirty="0" err="1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tömegátrendeződések</a:t>
            </a:r>
            <a:r>
              <a:rPr lang="hu-HU" sz="2000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 vizsgálata</a:t>
            </a:r>
          </a:p>
          <a:p>
            <a:pPr algn="l"/>
            <a:r>
              <a:rPr lang="hu-HU" sz="2000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- éghajlatváltozás szimulációk </a:t>
            </a:r>
            <a:r>
              <a:rPr lang="hu-HU" sz="2000" dirty="0" err="1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validálása</a:t>
            </a:r>
            <a:r>
              <a:rPr lang="hu-HU" sz="2000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 geodéziai adatokkal</a:t>
            </a:r>
          </a:p>
          <a:p>
            <a:pPr algn="l"/>
            <a:endParaRPr lang="hu-HU" sz="2000" dirty="0">
              <a:solidFill>
                <a:schemeClr val="accent6">
                  <a:lumMod val="75000"/>
                </a:schemeClr>
              </a:solidFill>
              <a:latin typeface="Minion Pro" panose="02040503050306020203" pitchFamily="18" charset="0"/>
            </a:endParaRPr>
          </a:p>
          <a:p>
            <a:pPr algn="l"/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ICC </a:t>
            </a:r>
            <a:r>
              <a:rPr lang="hu-HU" sz="2800" b="1" dirty="0" err="1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on</a:t>
            </a:r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 </a:t>
            </a:r>
            <a:r>
              <a:rPr lang="hu-HU" sz="2800" b="1" dirty="0" err="1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Marine</a:t>
            </a:r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 </a:t>
            </a:r>
            <a:r>
              <a:rPr lang="hu-HU" sz="2800" b="1" dirty="0" err="1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Geodesy</a:t>
            </a:r>
            <a:endParaRPr lang="hu-HU" sz="2800" b="1" dirty="0">
              <a:solidFill>
                <a:schemeClr val="accent6">
                  <a:lumMod val="75000"/>
                </a:schemeClr>
              </a:solidFill>
              <a:latin typeface="Minion Pro" panose="02040503050306020203" pitchFamily="18" charset="0"/>
            </a:endParaRPr>
          </a:p>
          <a:p>
            <a:pPr algn="l"/>
            <a:endParaRPr lang="hu-HU" sz="2800" dirty="0">
              <a:solidFill>
                <a:schemeClr val="accent6">
                  <a:lumMod val="75000"/>
                </a:schemeClr>
              </a:solidFill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97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A6375-CD4A-8CFD-579F-4428207C9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9F9FACAF-D6BA-2F4B-10D9-AE2958EC0A79}"/>
              </a:ext>
            </a:extLst>
          </p:cNvPr>
          <p:cNvSpPr txBox="1"/>
          <p:nvPr/>
        </p:nvSpPr>
        <p:spPr>
          <a:xfrm>
            <a:off x="376741" y="270228"/>
            <a:ext cx="4728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accent5">
                    <a:lumMod val="75000"/>
                  </a:schemeClr>
                </a:solidFill>
                <a:latin typeface="Minion Pro" panose="02040503050306020203" pitchFamily="18" charset="0"/>
              </a:rPr>
              <a:t>IAG Projekt és ICC-k</a:t>
            </a:r>
          </a:p>
        </p:txBody>
      </p:sp>
      <p:pic>
        <p:nvPicPr>
          <p:cNvPr id="4" name="Kép 3" descr="A képen tervezés látható&#10;&#10;Automatikusan generált leírás közepes megbízhatósággal">
            <a:extLst>
              <a:ext uri="{FF2B5EF4-FFF2-40B4-BE49-F238E27FC236}">
                <a16:creationId xmlns:a16="http://schemas.microsoft.com/office/drawing/2014/main" id="{C1E676F6-F864-C0AC-27C8-7CFA62E498B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617" y="5796992"/>
            <a:ext cx="859301" cy="854584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692ED63E-65C7-AC2C-6FDA-BFE0134C9580}"/>
              </a:ext>
            </a:extLst>
          </p:cNvPr>
          <p:cNvSpPr txBox="1"/>
          <p:nvPr/>
        </p:nvSpPr>
        <p:spPr>
          <a:xfrm>
            <a:off x="376741" y="1092820"/>
            <a:ext cx="112205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3200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IAG Projekt: </a:t>
            </a:r>
            <a:r>
              <a:rPr lang="hu-HU" sz="3200" b="1" dirty="0" err="1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Novel</a:t>
            </a:r>
            <a:r>
              <a:rPr lang="hu-HU" sz="3200" b="1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 </a:t>
            </a:r>
            <a:r>
              <a:rPr lang="hu-HU" sz="3200" b="1" dirty="0" err="1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Sensors</a:t>
            </a:r>
            <a:r>
              <a:rPr lang="hu-HU" sz="3200" b="1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 and </a:t>
            </a:r>
            <a:r>
              <a:rPr lang="hu-HU" sz="3200" b="1" dirty="0" err="1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Quantum</a:t>
            </a:r>
            <a:r>
              <a:rPr lang="hu-HU" sz="3200" b="1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 </a:t>
            </a:r>
            <a:r>
              <a:rPr lang="hu-HU" sz="3200" b="1" dirty="0" err="1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Technology</a:t>
            </a:r>
            <a:r>
              <a:rPr lang="hu-HU" sz="3200" b="1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 </a:t>
            </a:r>
            <a:r>
              <a:rPr lang="hu-HU" sz="3200" b="1" dirty="0" err="1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for</a:t>
            </a:r>
            <a:r>
              <a:rPr lang="hu-HU" sz="3200" b="1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 </a:t>
            </a:r>
            <a:r>
              <a:rPr lang="hu-HU" sz="3200" b="1" dirty="0" err="1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Geodesy</a:t>
            </a:r>
            <a:endParaRPr lang="hu-HU" sz="3200" b="1" dirty="0">
              <a:solidFill>
                <a:schemeClr val="accent6">
                  <a:lumMod val="75000"/>
                </a:schemeClr>
              </a:solidFill>
              <a:latin typeface="Minion Pro" panose="02040503050306020203" pitchFamily="18" charset="0"/>
            </a:endParaRPr>
          </a:p>
          <a:p>
            <a:pPr algn="l"/>
            <a:endParaRPr lang="hu-HU" sz="3200" dirty="0">
              <a:solidFill>
                <a:schemeClr val="accent6">
                  <a:lumMod val="75000"/>
                </a:schemeClr>
              </a:solidFill>
              <a:latin typeface="Minion Pro" panose="02040503050306020203" pitchFamily="18" charset="0"/>
            </a:endParaRPr>
          </a:p>
          <a:p>
            <a:pPr algn="l"/>
            <a:r>
              <a:rPr lang="hu-HU" sz="3200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- űrbeli és földi kvantum gravimetria</a:t>
            </a:r>
          </a:p>
          <a:p>
            <a:pPr algn="l"/>
            <a:r>
              <a:rPr lang="hu-HU" sz="3200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- gravitációs űrmissziók számára lézeres </a:t>
            </a:r>
            <a:r>
              <a:rPr lang="hu-HU" sz="3200" dirty="0" err="1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interferométer</a:t>
            </a:r>
            <a:r>
              <a:rPr lang="hu-HU" sz="3200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 mérések</a:t>
            </a:r>
          </a:p>
          <a:p>
            <a:pPr algn="l"/>
            <a:r>
              <a:rPr lang="hu-HU" sz="3200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- relativisztikus geodézia (gravitációs hatások vizsgálata időméréssel)</a:t>
            </a:r>
          </a:p>
          <a:p>
            <a:pPr algn="l"/>
            <a:endParaRPr lang="en-US" sz="2800" b="0" i="0" dirty="0">
              <a:solidFill>
                <a:schemeClr val="accent6">
                  <a:lumMod val="75000"/>
                </a:schemeClr>
              </a:solidFill>
              <a:effectLst/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08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CDC6E-1EC7-1AC6-5C34-DA984C42C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65679AEC-85D1-5880-C195-458EE7767B75}"/>
              </a:ext>
            </a:extLst>
          </p:cNvPr>
          <p:cNvSpPr txBox="1"/>
          <p:nvPr/>
        </p:nvSpPr>
        <p:spPr>
          <a:xfrm>
            <a:off x="376741" y="270228"/>
            <a:ext cx="9324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accent5">
                    <a:lumMod val="75000"/>
                  </a:schemeClr>
                </a:solidFill>
                <a:latin typeface="Minion Pro" panose="02040503050306020203" pitchFamily="18" charset="0"/>
              </a:rPr>
              <a:t>A Globális Geodéziai Megfigyelő Rendszer</a:t>
            </a:r>
          </a:p>
        </p:txBody>
      </p:sp>
      <p:pic>
        <p:nvPicPr>
          <p:cNvPr id="4" name="Kép 3" descr="A képen tervezés látható&#10;&#10;Automatikusan generált leírás közepes megbízhatósággal">
            <a:extLst>
              <a:ext uri="{FF2B5EF4-FFF2-40B4-BE49-F238E27FC236}">
                <a16:creationId xmlns:a16="http://schemas.microsoft.com/office/drawing/2014/main" id="{079C7D79-37DC-BC78-EC51-0E19DF3B5B6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617" y="5796992"/>
            <a:ext cx="859301" cy="85458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E21B1E4-4C54-30CB-8861-66B6CFBD6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415" y="978114"/>
            <a:ext cx="8745170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97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291C7-4242-A880-0AC6-C34BDF95F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8E406347-D003-D2B9-1194-A6747539A40D}"/>
              </a:ext>
            </a:extLst>
          </p:cNvPr>
          <p:cNvSpPr txBox="1"/>
          <p:nvPr/>
        </p:nvSpPr>
        <p:spPr>
          <a:xfrm>
            <a:off x="376741" y="270228"/>
            <a:ext cx="4859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accent5">
                    <a:lumMod val="75000"/>
                  </a:schemeClr>
                </a:solidFill>
                <a:latin typeface="Minion Pro" panose="02040503050306020203" pitchFamily="18" charset="0"/>
              </a:rPr>
              <a:t>Hazai kutatóintézetek</a:t>
            </a:r>
          </a:p>
        </p:txBody>
      </p:sp>
      <p:pic>
        <p:nvPicPr>
          <p:cNvPr id="4" name="Kép 3" descr="A képen tervezés látható&#10;&#10;Automatikusan generált leírás közepes megbízhatósággal">
            <a:extLst>
              <a:ext uri="{FF2B5EF4-FFF2-40B4-BE49-F238E27FC236}">
                <a16:creationId xmlns:a16="http://schemas.microsoft.com/office/drawing/2014/main" id="{B7D1E093-704B-656D-1A5B-E143B96D648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617" y="5796992"/>
            <a:ext cx="859301" cy="854584"/>
          </a:xfrm>
          <a:prstGeom prst="rect">
            <a:avLst/>
          </a:prstGeom>
        </p:spPr>
      </p:pic>
      <p:pic>
        <p:nvPicPr>
          <p:cNvPr id="7170" name="Picture 2" descr="FI">
            <a:extLst>
              <a:ext uri="{FF2B5EF4-FFF2-40B4-BE49-F238E27FC236}">
                <a16:creationId xmlns:a16="http://schemas.microsoft.com/office/drawing/2014/main" id="{4C273AA3-8013-EC8D-DA2F-72399DDEA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40" y="1609107"/>
            <a:ext cx="3321934" cy="119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édiakit, arculati elemek | Budapesti Műszaki és Gazdaságtudományi Egyetem">
            <a:extLst>
              <a:ext uri="{FF2B5EF4-FFF2-40B4-BE49-F238E27FC236}">
                <a16:creationId xmlns:a16="http://schemas.microsoft.com/office/drawing/2014/main" id="{41A642C8-B3F2-95AC-F23D-4351FC793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55" y="1609107"/>
            <a:ext cx="37719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Ábra 2">
            <a:extLst>
              <a:ext uri="{FF2B5EF4-FFF2-40B4-BE49-F238E27FC236}">
                <a16:creationId xmlns:a16="http://schemas.microsoft.com/office/drawing/2014/main" id="{AA493DA8-9D68-D984-708D-10C01BDF1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61640" y="3814743"/>
            <a:ext cx="3209063" cy="102538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1A6A4D4-343D-FB66-366F-382C64126EB4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4789717" y="3814743"/>
            <a:ext cx="980072" cy="815253"/>
          </a:xfrm>
          <a:prstGeom prst="rect">
            <a:avLst/>
          </a:prstGeom>
          <a:ln w="0">
            <a:noFill/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D8CF348-01A6-078A-5D7D-1902E99772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55848" y="1541835"/>
            <a:ext cx="1344218" cy="1344218"/>
          </a:xfrm>
          <a:prstGeom prst="rect">
            <a:avLst/>
          </a:prstGeom>
        </p:spPr>
      </p:pic>
      <p:graphicFrame>
        <p:nvGraphicFramePr>
          <p:cNvPr id="7" name="Objektum 6">
            <a:extLst>
              <a:ext uri="{FF2B5EF4-FFF2-40B4-BE49-F238E27FC236}">
                <a16:creationId xmlns:a16="http://schemas.microsoft.com/office/drawing/2014/main" id="{6C30D167-90DA-E827-899C-B325F88FA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922103"/>
              </p:ext>
            </p:extLst>
          </p:nvPr>
        </p:nvGraphicFramePr>
        <p:xfrm>
          <a:off x="10235859" y="3601031"/>
          <a:ext cx="1184196" cy="124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10" imgW="1028520" imgH="1079280" progId="">
                  <p:embed/>
                </p:oleObj>
              </mc:Choice>
              <mc:Fallback>
                <p:oleObj r:id="rId10" imgW="1028520" imgH="1079280" progId="">
                  <p:embed/>
                  <p:pic>
                    <p:nvPicPr>
                      <p:cNvPr id="5" name="Objektum 4">
                        <a:extLst>
                          <a:ext uri="{FF2B5EF4-FFF2-40B4-BE49-F238E27FC236}">
                            <a16:creationId xmlns:a16="http://schemas.microsoft.com/office/drawing/2014/main" id="{665B27CC-EC24-41CB-97AC-8231B4EBB1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235859" y="3601031"/>
                        <a:ext cx="1184196" cy="124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Kép 12">
            <a:extLst>
              <a:ext uri="{FF2B5EF4-FFF2-40B4-BE49-F238E27FC236}">
                <a16:creationId xmlns:a16="http://schemas.microsoft.com/office/drawing/2014/main" id="{1014E2A8-C974-AE17-99C9-A8800FA89F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43598" y="4039219"/>
            <a:ext cx="3658111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6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66206-5FB0-017E-C7D4-EEF2E7063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2790EABA-6F25-CD9E-A89C-5EFB714C5A8B}"/>
              </a:ext>
            </a:extLst>
          </p:cNvPr>
          <p:cNvSpPr txBox="1"/>
          <p:nvPr/>
        </p:nvSpPr>
        <p:spPr>
          <a:xfrm>
            <a:off x="376741" y="270228"/>
            <a:ext cx="5787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accent5">
                    <a:lumMod val="75000"/>
                  </a:schemeClr>
                </a:solidFill>
                <a:latin typeface="Minion Pro" panose="02040503050306020203" pitchFamily="18" charset="0"/>
              </a:rPr>
              <a:t>Geodézia, mint tudomány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CFFA073-C3C0-F7DF-9801-82BBD7F99BE5}"/>
              </a:ext>
            </a:extLst>
          </p:cNvPr>
          <p:cNvSpPr txBox="1"/>
          <p:nvPr/>
        </p:nvSpPr>
        <p:spPr>
          <a:xfrm>
            <a:off x="376741" y="1092820"/>
            <a:ext cx="112205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nion Pro" panose="02040503050306020203" pitchFamily="18" charset="0"/>
              </a:rPr>
              <a:t>Általános geodézia</a:t>
            </a:r>
            <a:r>
              <a:rPr lang="hu-HU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Minion Pro" panose="02040503050306020203" pitchFamily="18" charset="0"/>
              </a:rPr>
              <a:t>: természetes és mesterséges objektumok alakjának, térbeli elhelyezkedésének meghatározása és ábrázolása.</a:t>
            </a:r>
          </a:p>
          <a:p>
            <a:pPr algn="l"/>
            <a:endParaRPr lang="hu-HU" sz="2800" dirty="0">
              <a:solidFill>
                <a:schemeClr val="accent6">
                  <a:lumMod val="75000"/>
                </a:schemeClr>
              </a:solidFill>
              <a:latin typeface="Minion Pro" panose="02040503050306020203" pitchFamily="18" charset="0"/>
            </a:endParaRPr>
          </a:p>
          <a:p>
            <a:pPr algn="l"/>
            <a:r>
              <a:rPr lang="hu-HU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nion Pro" panose="02040503050306020203" pitchFamily="18" charset="0"/>
              </a:rPr>
              <a:t>Felsőgeodézia</a:t>
            </a:r>
            <a:r>
              <a:rPr lang="hu-HU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Minion Pro" panose="02040503050306020203" pitchFamily="18" charset="0"/>
              </a:rPr>
              <a:t>: A Föld alakjának és nehézségi erőterének meghatározásával foglalkozó tudomány</a:t>
            </a:r>
          </a:p>
          <a:p>
            <a:pPr algn="l"/>
            <a:endParaRPr lang="hu-HU" sz="2800" dirty="0">
              <a:solidFill>
                <a:schemeClr val="accent6">
                  <a:lumMod val="75000"/>
                </a:schemeClr>
              </a:solidFill>
              <a:latin typeface="Minion Pro" panose="02040503050306020203" pitchFamily="18" charset="0"/>
            </a:endParaRPr>
          </a:p>
          <a:p>
            <a:pPr algn="l"/>
            <a:r>
              <a:rPr lang="hu-HU" sz="2800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Motiváció egykor: nagy kiterjedésű területek térképezése és az egységes geometriai ábrázolás alapjainak optimális megteremtése</a:t>
            </a:r>
          </a:p>
          <a:p>
            <a:pPr algn="l"/>
            <a:endParaRPr lang="hu-HU" sz="2800" dirty="0">
              <a:solidFill>
                <a:schemeClr val="accent6">
                  <a:lumMod val="75000"/>
                </a:schemeClr>
              </a:solidFill>
              <a:latin typeface="Minion Pro" panose="02040503050306020203" pitchFamily="18" charset="0"/>
            </a:endParaRPr>
          </a:p>
          <a:p>
            <a:pPr algn="l"/>
            <a:r>
              <a:rPr lang="hu-HU" sz="2800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Ma: a Földalak és a nehézségi erőtér megismerésével, valamint a helymeghatározási eljárásokkal a Föld rendszer jobb megismerése</a:t>
            </a:r>
          </a:p>
        </p:txBody>
      </p:sp>
      <p:pic>
        <p:nvPicPr>
          <p:cNvPr id="6" name="Kép 5" descr="A képen tervezés látható&#10;&#10;Automatikusan generált leírás közepes megbízhatósággal">
            <a:extLst>
              <a:ext uri="{FF2B5EF4-FFF2-40B4-BE49-F238E27FC236}">
                <a16:creationId xmlns:a16="http://schemas.microsoft.com/office/drawing/2014/main" id="{B9157CD4-4FF9-BC66-ABC5-165CA399C26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617" y="5796992"/>
            <a:ext cx="859301" cy="8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1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0584F-1905-869B-5C6C-8CD44BB69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4203D89B-6BFC-136E-E5BE-AA091BBD8C2E}"/>
              </a:ext>
            </a:extLst>
          </p:cNvPr>
          <p:cNvSpPr txBox="1"/>
          <p:nvPr/>
        </p:nvSpPr>
        <p:spPr>
          <a:xfrm>
            <a:off x="376741" y="270228"/>
            <a:ext cx="3003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accent5">
                    <a:lumMod val="75000"/>
                  </a:schemeClr>
                </a:solidFill>
                <a:latin typeface="Minion Pro" panose="02040503050306020203" pitchFamily="18" charset="0"/>
              </a:rPr>
              <a:t>Az IAG céljai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BB0E39E-5240-0179-1173-1473ACF4B158}"/>
              </a:ext>
            </a:extLst>
          </p:cNvPr>
          <p:cNvSpPr txBox="1"/>
          <p:nvPr/>
        </p:nvSpPr>
        <p:spPr>
          <a:xfrm>
            <a:off x="376741" y="1092820"/>
            <a:ext cx="112205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Minion Pro" panose="02040503050306020203" pitchFamily="18" charset="0"/>
              </a:rPr>
              <a:t>A Föld megfigyelésével és a globális környezetünk változásával kapcsolatos geodéziai problémák tanulmányozása a lehető legnagyobb pontossági igények mellett, beleértve:</a:t>
            </a:r>
          </a:p>
          <a:p>
            <a:pPr marL="1257300" lvl="2" indent="-342900">
              <a:buAutoNum type="arabicPeriod"/>
            </a:pPr>
            <a:r>
              <a:rPr lang="hu-HU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Minion Pro" panose="02040503050306020203" pitchFamily="18" charset="0"/>
              </a:rPr>
              <a:t>A globális és regionális vonatkoztatási rendszerek definiálása, létrehozása és fenntartása interdiszciplináris célokra. </a:t>
            </a:r>
          </a:p>
          <a:p>
            <a:pPr marL="1257300" lvl="2" indent="-342900">
              <a:buAutoNum type="arabicPeriod"/>
            </a:pPr>
            <a:r>
              <a:rPr lang="hu-HU" sz="2800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A Föld és a bolygók forgásának tanulmányozása</a:t>
            </a:r>
          </a:p>
          <a:p>
            <a:pPr marL="1257300" lvl="2" indent="-342900">
              <a:buAutoNum type="arabicPeriod"/>
            </a:pPr>
            <a:r>
              <a:rPr lang="hu-HU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Minion Pro" panose="02040503050306020203" pitchFamily="18" charset="0"/>
              </a:rPr>
              <a:t>Helymeghatározás és felszínmozgások meghatározása</a:t>
            </a:r>
          </a:p>
          <a:p>
            <a:pPr marL="1257300" lvl="2" indent="-342900">
              <a:buAutoNum type="arabicPeriod"/>
            </a:pPr>
            <a:r>
              <a:rPr lang="hu-HU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Minion Pro" panose="02040503050306020203" pitchFamily="18" charset="0"/>
              </a:rPr>
              <a:t>Nehézségi erőté</a:t>
            </a:r>
            <a:r>
              <a:rPr lang="hu-HU" sz="2800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r és annak változásai</a:t>
            </a:r>
          </a:p>
          <a:p>
            <a:pPr marL="1257300" lvl="2" indent="-342900">
              <a:buAutoNum type="arabicPeriod"/>
            </a:pPr>
            <a:r>
              <a:rPr lang="hu-HU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Minion Pro" panose="02040503050306020203" pitchFamily="18" charset="0"/>
              </a:rPr>
              <a:t>Óceánok, tengerek és a jégtakarók felszínének vizsgálata</a:t>
            </a:r>
          </a:p>
          <a:p>
            <a:pPr marL="1257300" lvl="2" indent="-342900">
              <a:buAutoNum type="arabicPeriod"/>
            </a:pPr>
            <a:r>
              <a:rPr lang="hu-HU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Minion Pro" panose="02040503050306020203" pitchFamily="18" charset="0"/>
              </a:rPr>
              <a:t>Légk</a:t>
            </a:r>
            <a:r>
              <a:rPr lang="hu-HU" sz="2800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örrel és hidroszférával kapcsolatos geodéziai vizsgálatok</a:t>
            </a:r>
          </a:p>
          <a:p>
            <a:pPr marL="1257300" lvl="2" indent="-342900">
              <a:buAutoNum type="arabicPeriod"/>
            </a:pPr>
            <a:r>
              <a:rPr lang="hu-HU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Minion Pro" panose="02040503050306020203" pitchFamily="18" charset="0"/>
              </a:rPr>
              <a:t>Idő</a:t>
            </a:r>
            <a:r>
              <a:rPr lang="hu-HU" sz="2800" dirty="0">
                <a:solidFill>
                  <a:schemeClr val="accent6">
                    <a:lumMod val="75000"/>
                  </a:schemeClr>
                </a:solidFill>
                <a:latin typeface="Minion Pro" panose="02040503050306020203" pitchFamily="18" charset="0"/>
              </a:rPr>
              <a:t>transzferrel kapcsolatos geodéziai tanulmányok</a:t>
            </a:r>
            <a:endParaRPr lang="en-US" sz="2800" b="0" i="0" dirty="0">
              <a:solidFill>
                <a:schemeClr val="accent6">
                  <a:lumMod val="75000"/>
                </a:schemeClr>
              </a:solidFill>
              <a:effectLst/>
              <a:latin typeface="Minion Pro" panose="02040503050306020203" pitchFamily="18" charset="0"/>
            </a:endParaRPr>
          </a:p>
        </p:txBody>
      </p:sp>
      <p:pic>
        <p:nvPicPr>
          <p:cNvPr id="4" name="Kép 3" descr="A képen tervezés látható&#10;&#10;Automatikusan generált leírás közepes megbízhatósággal">
            <a:extLst>
              <a:ext uri="{FF2B5EF4-FFF2-40B4-BE49-F238E27FC236}">
                <a16:creationId xmlns:a16="http://schemas.microsoft.com/office/drawing/2014/main" id="{66F46ED1-DF5A-0434-71BB-A8CCB432706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617" y="5796992"/>
            <a:ext cx="859301" cy="8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7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3FF2B-0FFD-15B4-3B0F-41F137453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5C6CD97-B074-8F5F-CC0E-4470F6EC2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66" y="978114"/>
            <a:ext cx="8003472" cy="498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228B4114-5E1F-8918-A8A2-17007B4B455C}"/>
              </a:ext>
            </a:extLst>
          </p:cNvPr>
          <p:cNvSpPr txBox="1"/>
          <p:nvPr/>
        </p:nvSpPr>
        <p:spPr>
          <a:xfrm>
            <a:off x="376741" y="270228"/>
            <a:ext cx="3188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accent5">
                    <a:lumMod val="75000"/>
                  </a:schemeClr>
                </a:solidFill>
                <a:latin typeface="Minion Pro" panose="02040503050306020203" pitchFamily="18" charset="0"/>
              </a:rPr>
              <a:t>IAG felépítése</a:t>
            </a:r>
          </a:p>
        </p:txBody>
      </p:sp>
      <p:pic>
        <p:nvPicPr>
          <p:cNvPr id="3" name="Kép 2" descr="A képen tervezés látható&#10;&#10;Automatikusan generált leírás közepes megbízhatósággal">
            <a:extLst>
              <a:ext uri="{FF2B5EF4-FFF2-40B4-BE49-F238E27FC236}">
                <a16:creationId xmlns:a16="http://schemas.microsoft.com/office/drawing/2014/main" id="{BD8F306D-280C-6585-1B84-F082445C42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617" y="5796992"/>
            <a:ext cx="859301" cy="8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BA854A-FEF9-CF10-B3F8-127DE5BF4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DC38EEA-707F-B3B5-A8D2-E9262B9B5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9" r="5820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46D4EC2-4C5E-DAE3-276B-FCC8F2592857}"/>
              </a:ext>
            </a:extLst>
          </p:cNvPr>
          <p:cNvSpPr txBox="1"/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1. Bizottság: Vonatkoztatási rendszerek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9DE46D7-26F9-3F8B-FC30-FEED14904DBA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- Űrgeodéziai eljárások koordinálása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- Globális vonatkoztatási rendszerek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- Regionális vonatkoztatási rendszerek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- Az égi és a földi vonatkoztatási rendszerek kapcsolata</a:t>
            </a:r>
          </a:p>
        </p:txBody>
      </p:sp>
      <p:pic>
        <p:nvPicPr>
          <p:cNvPr id="4" name="Kép 3" descr="A képen tervezés látható&#10;&#10;Automatikusan generált leírás közepes megbízhatósággal">
            <a:extLst>
              <a:ext uri="{FF2B5EF4-FFF2-40B4-BE49-F238E27FC236}">
                <a16:creationId xmlns:a16="http://schemas.microsoft.com/office/drawing/2014/main" id="{11AD1486-10AF-91FD-094F-9397B94C09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617" y="5796992"/>
            <a:ext cx="859301" cy="8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7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C48DF3-FDFA-9A79-2C6E-28CF83558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97D6E08C-FC05-1862-CE0E-6F0BC70B830B}"/>
              </a:ext>
            </a:extLst>
          </p:cNvPr>
          <p:cNvSpPr txBox="1"/>
          <p:nvPr/>
        </p:nvSpPr>
        <p:spPr>
          <a:xfrm>
            <a:off x="838200" y="448721"/>
            <a:ext cx="4707671" cy="1225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2. Bizottság: Nehézségi erőtér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>
            <a:extLst>
              <a:ext uri="{FF2B5EF4-FFF2-40B4-BE49-F238E27FC236}">
                <a16:creationId xmlns:a16="http://schemas.microsoft.com/office/drawing/2014/main" id="{A573B73A-1151-008B-761C-1A156D0D8A90}"/>
              </a:ext>
            </a:extLst>
          </p:cNvPr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- Földi, tengeri és légi gravimetria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- Geoid, fizikai magassági rendszerek és a magassági rendszerek egységesítése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- Műholdas gravimetriai küldetések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- Regionális geoidmeghatározások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- Műholdas altimetria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- Nehézségi erőtér inverziója és Földi tömegátrendeződések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nline médiaelem 6" title="Geoid 2013">
            <a:hlinkClick r:id="" action="ppaction://media"/>
            <a:extLst>
              <a:ext uri="{FF2B5EF4-FFF2-40B4-BE49-F238E27FC236}">
                <a16:creationId xmlns:a16="http://schemas.microsoft.com/office/drawing/2014/main" id="{BEB122A5-702B-5B80-4E90-EAB9A34B85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25453" y="1304045"/>
            <a:ext cx="5666547" cy="4249910"/>
          </a:xfrm>
          <a:prstGeom prst="rect">
            <a:avLst/>
          </a:prstGeom>
        </p:spPr>
      </p:pic>
      <p:pic>
        <p:nvPicPr>
          <p:cNvPr id="4" name="Kép 3" descr="A képen tervezés látható&#10;&#10;Automatikusan generált leírás közepes megbízhatósággal">
            <a:extLst>
              <a:ext uri="{FF2B5EF4-FFF2-40B4-BE49-F238E27FC236}">
                <a16:creationId xmlns:a16="http://schemas.microsoft.com/office/drawing/2014/main" id="{CE7EA057-B732-7109-4672-934993C8B1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617" y="5796992"/>
            <a:ext cx="859301" cy="8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84A8DA-13CA-434E-569F-75D542763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7A6C19A-EB56-D511-9CBC-4F3E2BE68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7" r="9088" b="3608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1EA69C5-53EF-ABA8-9A7A-BED92EE11DEE}"/>
              </a:ext>
            </a:extLst>
          </p:cNvPr>
          <p:cNvSpPr txBox="1"/>
          <p:nvPr/>
        </p:nvSpPr>
        <p:spPr>
          <a:xfrm>
            <a:off x="371094" y="116128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3. Bizottság: Földforgás és geodinamika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BE1E3A0-1D7E-1267-0F13-545346F0EFCB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bg1"/>
                </a:solidFill>
              </a:rPr>
              <a:t>- Földi árapály és geodinamika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bg1"/>
                </a:solidFill>
              </a:rPr>
              <a:t>- Vulkánok geodéziája (IAVCEI-jel közösen)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bg1"/>
                </a:solidFill>
              </a:rPr>
              <a:t>- Földforgás és geofizikai folyadékok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bg1"/>
                </a:solidFill>
              </a:rPr>
              <a:t>- Krioszféra deformációja (IACS-sel közösen)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bg1"/>
                </a:solidFill>
              </a:rPr>
              <a:t>- Szeizmogeodézia (IASPEI-jel közösen)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bg1"/>
                </a:solidFill>
              </a:rPr>
              <a:t>Közös munkacsoportok: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bg1"/>
                </a:solidFill>
              </a:rPr>
              <a:t>- Geodéziai, szeizmikus és geodinamikai peremfeltételek az izosztatikus relaxációhoz (GIA) – IASPEI-jel közösen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bg1"/>
                </a:solidFill>
              </a:rPr>
              <a:t>- A Föld forgását leíró modellek pontosítása (IAU-val közösen)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>
              <a:solidFill>
                <a:schemeClr val="bg1"/>
              </a:solidFill>
            </a:endParaRPr>
          </a:p>
        </p:txBody>
      </p:sp>
      <p:pic>
        <p:nvPicPr>
          <p:cNvPr id="4" name="Kép 3" descr="A képen tervezés látható&#10;&#10;Automatikusan generált leírás közepes megbízhatósággal">
            <a:extLst>
              <a:ext uri="{FF2B5EF4-FFF2-40B4-BE49-F238E27FC236}">
                <a16:creationId xmlns:a16="http://schemas.microsoft.com/office/drawing/2014/main" id="{DCC46FF3-FEAA-45B7-640F-BDCB1A14DF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617" y="5796992"/>
            <a:ext cx="859301" cy="8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9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0F10ED-87B4-E4B3-02E4-3FD439FF6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kültéri, ég, felhő, hó látható&#10;&#10;Automatikusan generált leírás">
            <a:extLst>
              <a:ext uri="{FF2B5EF4-FFF2-40B4-BE49-F238E27FC236}">
                <a16:creationId xmlns:a16="http://schemas.microsoft.com/office/drawing/2014/main" id="{E6A7C811-88FD-CB39-2B16-B9BE4200CF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5D2D929D-7713-236E-C237-3212F28FED6D}"/>
              </a:ext>
            </a:extLst>
          </p:cNvPr>
          <p:cNvSpPr txBox="1"/>
          <p:nvPr/>
        </p:nvSpPr>
        <p:spPr>
          <a:xfrm>
            <a:off x="7531610" y="365125"/>
            <a:ext cx="4043074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4. </a:t>
            </a:r>
            <a:r>
              <a:rPr lang="en-US" sz="4000" b="1" dirty="0" err="1">
                <a:latin typeface="+mj-lt"/>
                <a:ea typeface="+mj-ea"/>
                <a:cs typeface="+mj-cs"/>
              </a:rPr>
              <a:t>Bizottság</a:t>
            </a:r>
            <a:r>
              <a:rPr lang="en-US" sz="4000" b="1" dirty="0">
                <a:latin typeface="+mj-lt"/>
                <a:ea typeface="+mj-ea"/>
                <a:cs typeface="+mj-cs"/>
              </a:rPr>
              <a:t>: </a:t>
            </a:r>
            <a:r>
              <a:rPr lang="en-US" sz="4000" b="1" dirty="0" err="1">
                <a:latin typeface="+mj-lt"/>
                <a:ea typeface="+mj-ea"/>
                <a:cs typeface="+mj-cs"/>
              </a:rPr>
              <a:t>Helymeghatározás</a:t>
            </a:r>
            <a:r>
              <a:rPr lang="en-US" sz="4000" b="1" dirty="0">
                <a:latin typeface="+mj-lt"/>
                <a:ea typeface="+mj-ea"/>
                <a:cs typeface="+mj-cs"/>
              </a:rPr>
              <a:t> és </a:t>
            </a:r>
            <a:r>
              <a:rPr lang="en-US" sz="4000" b="1" dirty="0" err="1">
                <a:latin typeface="+mj-lt"/>
                <a:ea typeface="+mj-ea"/>
                <a:cs typeface="+mj-cs"/>
              </a:rPr>
              <a:t>alkalmazásai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D078F83-C3B9-29E3-F305-DA1D704A1DA7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- Új helymeghatározási technikák és GNSS kiegészítő rendszerek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- Multi frekvenciás, multi-konstellációs GNSS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- Légköri távérzékelés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- GNSS integritás és minőségellenőrzés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4" name="Kép 3" descr="A képen tervezés látható&#10;&#10;Automatikusan generált leírás közepes megbízhatósággal">
            <a:extLst>
              <a:ext uri="{FF2B5EF4-FFF2-40B4-BE49-F238E27FC236}">
                <a16:creationId xmlns:a16="http://schemas.microsoft.com/office/drawing/2014/main" id="{C1198468-A1E4-F8B1-F0B6-EAC00FD8B3C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617" y="5796992"/>
            <a:ext cx="859301" cy="8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55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087D2-BAE8-C419-A0CA-39827502B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5437630F-DB8B-EF69-BC21-8B22A8492D65}"/>
              </a:ext>
            </a:extLst>
          </p:cNvPr>
          <p:cNvSpPr txBox="1"/>
          <p:nvPr/>
        </p:nvSpPr>
        <p:spPr>
          <a:xfrm>
            <a:off x="376741" y="270228"/>
            <a:ext cx="4161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accent5">
                    <a:lumMod val="75000"/>
                  </a:schemeClr>
                </a:solidFill>
                <a:latin typeface="Minion Pro" panose="02040503050306020203" pitchFamily="18" charset="0"/>
              </a:rPr>
              <a:t>Az IAG szolgálatai</a:t>
            </a:r>
          </a:p>
        </p:txBody>
      </p:sp>
      <p:pic>
        <p:nvPicPr>
          <p:cNvPr id="4" name="Kép 3" descr="A képen tervezés látható&#10;&#10;Automatikusan generált leírás közepes megbízhatósággal">
            <a:extLst>
              <a:ext uri="{FF2B5EF4-FFF2-40B4-BE49-F238E27FC236}">
                <a16:creationId xmlns:a16="http://schemas.microsoft.com/office/drawing/2014/main" id="{B5B34E10-DD72-EFE0-F240-60F6F7AB159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617" y="5796992"/>
            <a:ext cx="859301" cy="854584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76BA2A0E-7404-F46D-49D3-F6563C22E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8" y="1282390"/>
            <a:ext cx="780586" cy="39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BCC7AB24-4B93-B6E0-E7EB-38C0B4563A44}"/>
              </a:ext>
            </a:extLst>
          </p:cNvPr>
          <p:cNvSpPr txBox="1"/>
          <p:nvPr/>
        </p:nvSpPr>
        <p:spPr>
          <a:xfrm>
            <a:off x="1483113" y="1282390"/>
            <a:ext cx="5588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0" i="0" u="none" strike="noStrike" dirty="0">
                <a:solidFill>
                  <a:srgbClr val="006932"/>
                </a:solidFill>
                <a:effectLst/>
                <a:latin typeface="Roboto" panose="02000000000000000000" pitchFamily="2" charset="0"/>
                <a:hlinkClick r:id="rId4"/>
              </a:rPr>
              <a:t>International Digital </a:t>
            </a:r>
            <a:r>
              <a:rPr lang="hu-HU" b="0" i="0" u="none" strike="noStrike" dirty="0" err="1">
                <a:solidFill>
                  <a:srgbClr val="006932"/>
                </a:solidFill>
                <a:effectLst/>
                <a:latin typeface="Roboto" panose="02000000000000000000" pitchFamily="2" charset="0"/>
                <a:hlinkClick r:id="rId4"/>
              </a:rPr>
              <a:t>Elevation</a:t>
            </a:r>
            <a:r>
              <a:rPr lang="hu-HU" b="0" i="0" u="none" strike="noStrike" dirty="0">
                <a:solidFill>
                  <a:srgbClr val="006932"/>
                </a:solidFill>
                <a:effectLst/>
                <a:latin typeface="Roboto" panose="02000000000000000000" pitchFamily="2" charset="0"/>
                <a:hlinkClick r:id="rId4"/>
              </a:rPr>
              <a:t> </a:t>
            </a:r>
            <a:r>
              <a:rPr lang="hu-HU" b="0" i="0" u="none" strike="noStrike" dirty="0" err="1">
                <a:solidFill>
                  <a:srgbClr val="006932"/>
                </a:solidFill>
                <a:effectLst/>
                <a:latin typeface="Roboto" panose="02000000000000000000" pitchFamily="2" charset="0"/>
                <a:hlinkClick r:id="rId4"/>
              </a:rPr>
              <a:t>Model</a:t>
            </a:r>
            <a:r>
              <a:rPr lang="hu-HU" b="0" i="0" u="none" strike="noStrike" dirty="0">
                <a:solidFill>
                  <a:srgbClr val="006932"/>
                </a:solidFill>
                <a:effectLst/>
                <a:latin typeface="Roboto" panose="02000000000000000000" pitchFamily="2" charset="0"/>
                <a:hlinkClick r:id="rId4"/>
              </a:rPr>
              <a:t> Service (IDEMS)</a:t>
            </a:r>
            <a:endParaRPr lang="hu-HU" b="0" i="0" dirty="0">
              <a:solidFill>
                <a:srgbClr val="006932"/>
              </a:solidFill>
              <a:effectLst/>
              <a:latin typeface="Roboto" panose="02000000000000000000" pitchFamily="2" charset="0"/>
            </a:endParaRPr>
          </a:p>
          <a:p>
            <a:endParaRPr lang="hu-HU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F13CBC2F-19EF-29F8-D8A1-80B1D3CEC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8" y="2001204"/>
            <a:ext cx="800100" cy="28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0F4AB842-269F-CDEA-8385-BB87EC36647C}"/>
              </a:ext>
            </a:extLst>
          </p:cNvPr>
          <p:cNvSpPr txBox="1"/>
          <p:nvPr/>
        </p:nvSpPr>
        <p:spPr>
          <a:xfrm>
            <a:off x="1483113" y="1958073"/>
            <a:ext cx="5604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4773B4"/>
                </a:solidFill>
                <a:effectLst/>
                <a:latin typeface="Roboto" panose="02000000000000000000" pitchFamily="2" charset="0"/>
                <a:hlinkClick r:id="rId6"/>
              </a:rPr>
              <a:t>International Centre for Global Earth Models (ICGEM)</a:t>
            </a:r>
            <a:endParaRPr lang="en-US" b="0" i="0" dirty="0">
              <a:solidFill>
                <a:srgbClr val="006932"/>
              </a:solidFill>
              <a:effectLst/>
              <a:latin typeface="Roboto" panose="02000000000000000000" pitchFamily="2" charset="0"/>
            </a:endParaRPr>
          </a:p>
          <a:p>
            <a:endParaRPr lang="hu-HU" dirty="0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CE336BDD-B268-27F8-7233-0D23C43A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8" y="2400483"/>
            <a:ext cx="807660" cy="80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410CC9CC-9EE1-1088-C655-D0ABC664B248}"/>
              </a:ext>
            </a:extLst>
          </p:cNvPr>
          <p:cNvSpPr txBox="1"/>
          <p:nvPr/>
        </p:nvSpPr>
        <p:spPr>
          <a:xfrm>
            <a:off x="1483113" y="2561812"/>
            <a:ext cx="3512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0" i="0" u="none" strike="noStrike" dirty="0">
                <a:solidFill>
                  <a:srgbClr val="006932"/>
                </a:solidFill>
                <a:effectLst/>
                <a:latin typeface="Roboto" panose="02000000000000000000" pitchFamily="2" charset="0"/>
                <a:hlinkClick r:id="rId8"/>
              </a:rPr>
              <a:t>International GNSS Service (IGS)</a:t>
            </a:r>
            <a:endParaRPr lang="hu-HU" b="0" i="0" dirty="0">
              <a:solidFill>
                <a:srgbClr val="006932"/>
              </a:solidFill>
              <a:effectLst/>
              <a:latin typeface="Roboto" panose="02000000000000000000" pitchFamily="2" charset="0"/>
            </a:endParaRPr>
          </a:p>
          <a:p>
            <a:endParaRPr lang="hu-HU" dirty="0"/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8A8F01E2-AC72-A8D6-F641-75A3ADB56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8" y="3205646"/>
            <a:ext cx="807660" cy="44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35408DA3-4BBA-B7E2-4E1C-1D9191885259}"/>
              </a:ext>
            </a:extLst>
          </p:cNvPr>
          <p:cNvSpPr txBox="1"/>
          <p:nvPr/>
        </p:nvSpPr>
        <p:spPr>
          <a:xfrm>
            <a:off x="1483113" y="3307953"/>
            <a:ext cx="4078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0" i="0" u="none" strike="noStrike" dirty="0">
                <a:solidFill>
                  <a:srgbClr val="4773B4"/>
                </a:solidFill>
                <a:effectLst/>
                <a:latin typeface="Roboto" panose="02000000000000000000" pitchFamily="2" charset="0"/>
                <a:hlinkClick r:id="rId10"/>
              </a:rPr>
              <a:t>International </a:t>
            </a:r>
            <a:r>
              <a:rPr lang="hu-HU" b="0" i="0" u="none" strike="noStrike" dirty="0" err="1">
                <a:solidFill>
                  <a:srgbClr val="4773B4"/>
                </a:solidFill>
                <a:effectLst/>
                <a:latin typeface="Roboto" panose="02000000000000000000" pitchFamily="2" charset="0"/>
                <a:hlinkClick r:id="rId10"/>
              </a:rPr>
              <a:t>Gravimetric</a:t>
            </a:r>
            <a:r>
              <a:rPr lang="hu-HU" b="0" i="0" u="none" strike="noStrike" dirty="0">
                <a:solidFill>
                  <a:srgbClr val="4773B4"/>
                </a:solidFill>
                <a:effectLst/>
                <a:latin typeface="Roboto" panose="02000000000000000000" pitchFamily="2" charset="0"/>
                <a:hlinkClick r:id="rId10"/>
              </a:rPr>
              <a:t> </a:t>
            </a:r>
            <a:r>
              <a:rPr lang="hu-HU" b="0" i="0" u="none" strike="noStrike" dirty="0" err="1">
                <a:solidFill>
                  <a:srgbClr val="4773B4"/>
                </a:solidFill>
                <a:effectLst/>
                <a:latin typeface="Roboto" panose="02000000000000000000" pitchFamily="2" charset="0"/>
                <a:hlinkClick r:id="rId10"/>
              </a:rPr>
              <a:t>Bureau</a:t>
            </a:r>
            <a:r>
              <a:rPr lang="hu-HU" b="0" i="0" u="none" strike="noStrike" dirty="0">
                <a:solidFill>
                  <a:srgbClr val="4773B4"/>
                </a:solidFill>
                <a:effectLst/>
                <a:latin typeface="Roboto" panose="02000000000000000000" pitchFamily="2" charset="0"/>
                <a:hlinkClick r:id="rId10"/>
              </a:rPr>
              <a:t> (BGI)</a:t>
            </a:r>
            <a:endParaRPr lang="hu-HU" b="0" i="0" dirty="0">
              <a:solidFill>
                <a:srgbClr val="006932"/>
              </a:solidFill>
              <a:effectLst/>
              <a:latin typeface="Roboto" panose="02000000000000000000" pitchFamily="2" charset="0"/>
            </a:endParaRPr>
          </a:p>
          <a:p>
            <a:endParaRPr lang="hu-HU" dirty="0"/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39F01513-F8CA-1D20-B8C3-777A1917D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8" y="3840122"/>
            <a:ext cx="761536" cy="53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0B5CB4FF-ABD8-D361-8F33-7443CC2D6BDD}"/>
              </a:ext>
            </a:extLst>
          </p:cNvPr>
          <p:cNvSpPr txBox="1"/>
          <p:nvPr/>
        </p:nvSpPr>
        <p:spPr>
          <a:xfrm>
            <a:off x="1476722" y="3911692"/>
            <a:ext cx="6122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6932"/>
                </a:solidFill>
                <a:effectLst/>
                <a:latin typeface="Roboto" panose="02000000000000000000" pitchFamily="2" charset="0"/>
                <a:hlinkClick r:id="rId12"/>
              </a:rPr>
              <a:t>International Geodynamics and Earth Tide Service (IGETS)</a:t>
            </a:r>
            <a:endParaRPr lang="en-US" b="0" i="0" dirty="0">
              <a:solidFill>
                <a:srgbClr val="006932"/>
              </a:solidFill>
              <a:effectLst/>
              <a:latin typeface="Roboto" panose="02000000000000000000" pitchFamily="2" charset="0"/>
            </a:endParaRPr>
          </a:p>
          <a:p>
            <a:endParaRPr lang="hu-HU" dirty="0"/>
          </a:p>
        </p:txBody>
      </p:sp>
      <p:pic>
        <p:nvPicPr>
          <p:cNvPr id="4108" name="Picture 12">
            <a:extLst>
              <a:ext uri="{FF2B5EF4-FFF2-40B4-BE49-F238E27FC236}">
                <a16:creationId xmlns:a16="http://schemas.microsoft.com/office/drawing/2014/main" id="{86C21B5F-EB11-4521-C315-784268D5C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8" y="4593987"/>
            <a:ext cx="661871" cy="62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7A563A2A-F7D3-2B70-2A30-F26E32066D5F}"/>
              </a:ext>
            </a:extLst>
          </p:cNvPr>
          <p:cNvSpPr txBox="1"/>
          <p:nvPr/>
        </p:nvSpPr>
        <p:spPr>
          <a:xfrm>
            <a:off x="1476722" y="4664237"/>
            <a:ext cx="814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0" i="0" u="none" strike="noStrike" dirty="0">
                <a:solidFill>
                  <a:srgbClr val="006932"/>
                </a:solidFill>
                <a:effectLst/>
                <a:latin typeface="Roboto" panose="02000000000000000000" pitchFamily="2" charset="0"/>
                <a:hlinkClick r:id="rId14"/>
              </a:rPr>
              <a:t>International </a:t>
            </a:r>
            <a:r>
              <a:rPr lang="hu-HU" b="0" i="0" u="none" strike="noStrike" dirty="0" err="1">
                <a:solidFill>
                  <a:srgbClr val="006932"/>
                </a:solidFill>
                <a:effectLst/>
                <a:latin typeface="Roboto" panose="02000000000000000000" pitchFamily="2" charset="0"/>
                <a:hlinkClick r:id="rId14"/>
              </a:rPr>
              <a:t>Doris</a:t>
            </a:r>
            <a:r>
              <a:rPr lang="hu-HU" b="0" i="0" u="none" strike="noStrike" dirty="0">
                <a:solidFill>
                  <a:srgbClr val="006932"/>
                </a:solidFill>
                <a:effectLst/>
                <a:latin typeface="Roboto" panose="02000000000000000000" pitchFamily="2" charset="0"/>
                <a:hlinkClick r:id="rId14"/>
              </a:rPr>
              <a:t> Service (IDS)</a:t>
            </a:r>
            <a:endParaRPr lang="hu-HU" b="0" i="0" dirty="0">
              <a:solidFill>
                <a:srgbClr val="006932"/>
              </a:solidFill>
              <a:effectLst/>
              <a:latin typeface="Roboto" panose="02000000000000000000" pitchFamily="2" charset="0"/>
            </a:endParaRPr>
          </a:p>
          <a:p>
            <a:endParaRPr lang="hu-HU" dirty="0"/>
          </a:p>
        </p:txBody>
      </p:sp>
      <p:pic>
        <p:nvPicPr>
          <p:cNvPr id="4110" name="Picture 14">
            <a:extLst>
              <a:ext uri="{FF2B5EF4-FFF2-40B4-BE49-F238E27FC236}">
                <a16:creationId xmlns:a16="http://schemas.microsoft.com/office/drawing/2014/main" id="{AA0E3224-3969-1E85-78C6-552145365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23" y="5443554"/>
            <a:ext cx="3810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10E1AA3D-9243-A0CB-D809-D31C2C4C21D3}"/>
              </a:ext>
            </a:extLst>
          </p:cNvPr>
          <p:cNvSpPr txBox="1"/>
          <p:nvPr/>
        </p:nvSpPr>
        <p:spPr>
          <a:xfrm>
            <a:off x="1470819" y="5473826"/>
            <a:ext cx="743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u="none" strike="noStrike" dirty="0">
                <a:solidFill>
                  <a:srgbClr val="006932"/>
                </a:solidFill>
                <a:effectLst/>
                <a:latin typeface="Roboto" panose="02000000000000000000" pitchFamily="2" charset="0"/>
                <a:hlinkClick r:id="rId16"/>
              </a:rPr>
              <a:t>International Earth Rotation and Reference Systems Service (IERS)</a:t>
            </a:r>
            <a:endParaRPr lang="en-US" b="0" i="0" dirty="0">
              <a:solidFill>
                <a:srgbClr val="006932"/>
              </a:solidFill>
              <a:effectLst/>
              <a:latin typeface="Roboto" panose="02000000000000000000" pitchFamily="2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4833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512</Words>
  <Application>Microsoft Office PowerPoint</Application>
  <PresentationFormat>Widescreen</PresentationFormat>
  <Paragraphs>82</Paragraphs>
  <Slides>14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Minion Pro</vt:lpstr>
      <vt:lpstr>Roboto</vt:lpstr>
      <vt:lpstr>Office-téma</vt:lpstr>
      <vt:lpstr>Nemzetközi Geodéziai Szövetség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Nemzetközi Geodéziai Szövetség</dc:title>
  <dc:creator>Rózsa Szabolcs</dc:creator>
  <cp:lastModifiedBy>Vetítés</cp:lastModifiedBy>
  <cp:revision>4</cp:revision>
  <dcterms:created xsi:type="dcterms:W3CDTF">2024-04-03T19:05:26Z</dcterms:created>
  <dcterms:modified xsi:type="dcterms:W3CDTF">2024-04-04T07:50:21Z</dcterms:modified>
</cp:coreProperties>
</file>